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83" r:id="rId3"/>
    <p:sldId id="257" r:id="rId4"/>
    <p:sldId id="259" r:id="rId5"/>
    <p:sldId id="280" r:id="rId6"/>
    <p:sldId id="277" r:id="rId7"/>
    <p:sldId id="269" r:id="rId8"/>
    <p:sldId id="281" r:id="rId9"/>
    <p:sldId id="271" r:id="rId10"/>
    <p:sldId id="282"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094" autoAdjust="0"/>
    <p:restoredTop sz="85458" autoAdjust="0"/>
  </p:normalViewPr>
  <p:slideViewPr>
    <p:cSldViewPr>
      <p:cViewPr>
        <p:scale>
          <a:sx n="100" d="100"/>
          <a:sy n="100" d="100"/>
        </p:scale>
        <p:origin x="1512" y="72"/>
      </p:cViewPr>
      <p:guideLst>
        <p:guide orient="horz" pos="2160"/>
        <p:guide pos="2880"/>
      </p:guideLst>
    </p:cSldViewPr>
  </p:slideViewPr>
  <p:notesTextViewPr>
    <p:cViewPr>
      <p:scale>
        <a:sx n="100" d="100"/>
        <a:sy n="100" d="100"/>
      </p:scale>
      <p:origin x="0" y="0"/>
    </p:cViewPr>
  </p:notesTextViewPr>
  <p:notesViewPr>
    <p:cSldViewPr>
      <p:cViewPr varScale="1">
        <p:scale>
          <a:sx n="65" d="100"/>
          <a:sy n="65" d="100"/>
        </p:scale>
        <p:origin x="14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2/15/2019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Steve Mann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Pose some questions to engage the students in a brief conversation about contemporary Catholic usage of the psalms. Did they realize that the psalm is one of the four Scripture readings proclaimed at every Sunday Eucharistic liturgy? (Some people think of the psalm as just another song, forgetting that it is scriptural.) Have they ever prayed the Liturgy of the Hours? If so, what was that like? Have they ever prayed with a psalm on their own? Conclude by choosing a psalm to read aloud and reflect on together, perhaps Psalm 31, a portion of which appears in the student book.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1018882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flik47 / iStock.com</a:t>
            </a:r>
          </a:p>
        </p:txBody>
      </p:sp>
      <p:sp>
        <p:nvSpPr>
          <p:cNvPr id="4" name="Slide Number Placeholder 3"/>
          <p:cNvSpPr>
            <a:spLocks noGrp="1"/>
          </p:cNvSpPr>
          <p:nvPr>
            <p:ph type="sldNum" sz="quarter" idx="5"/>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1567892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GraemeGilmour / iStock.com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You may wish to offer some introductory remarks that serve as a bridge between units 3 and 4. For example, remind the students that unit 3 ended with the Israelites in exile in Babylon. During this time, the prophets sought to call the Israelites to greater fidelity to the covenant and to comfort them in their suffering. Unit 4 will pick up where unit 3 left off, with the return of the Israelites to Jerusalem.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3DMI / Shutterstock.com</a:t>
            </a: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Saint Mary’s Press</a:t>
            </a: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108264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BibleArtLibrary / iStock.com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Invite the students to think of modern-day examples of situations in which people have had to rebuild their homes and lives after extensive destruction. The student book refers to Hurricane Katrina. What other concrete, real-life examples can the students think of? Consider natural disasters like floods, wildfires, and mudslides, as well as the destruction wrought by war.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16661520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BibleArtLibrary / iStock.com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Help the students to understand Ezra’s concern about intermarriage that prompts his demand that some Jewish men abandon their wives and children. Although this demand is rightly shocking to us, many religious and ethnic groups today continue to be wary of intermarriage for reasons similar to Ezra’s. You might even ask your students how their parents or grandparents would react if they were to date or one day marry someone who practiced a different religion or who was of a different ethnicity. Would their parents or grandparents be wholeheartedly supportive or a little reluctant? </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3917601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BibleArtLibrary / iStock.com</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27331379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gois / iStock.com</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33265266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CB1BD0-533A-4E07-BF9C-432137E14983}" type="datetimeFigureOut">
              <a:rPr lang="en-US" smtClean="0"/>
              <a:pPr/>
              <a:t>2/15/2019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4F940-28E1-4EAC-8D73-5D6BC0F5BDB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2057400"/>
            <a:ext cx="9144000" cy="1470025"/>
          </a:xfrm>
        </p:spPr>
        <p:txBody>
          <a:bodyPr>
            <a:normAutofit/>
          </a:bodyPr>
          <a:lstStyle/>
          <a:p>
            <a:r>
              <a:rPr lang="en-US" dirty="0"/>
              <a:t>Rebuilding Jerusalem</a:t>
            </a:r>
            <a:br>
              <a:rPr lang="en-US" dirty="0"/>
            </a:br>
            <a:r>
              <a:rPr lang="en-US" dirty="0"/>
              <a:t>and the Temple</a:t>
            </a:r>
          </a:p>
        </p:txBody>
      </p:sp>
      <p:sp>
        <p:nvSpPr>
          <p:cNvPr id="3" name="Subtitle 2"/>
          <p:cNvSpPr txBox="1">
            <a:spLocks/>
          </p:cNvSpPr>
          <p:nvPr/>
        </p:nvSpPr>
        <p:spPr>
          <a:xfrm>
            <a:off x="0" y="38100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Revelation and the Old Testament</a:t>
            </a:r>
          </a:p>
          <a:p>
            <a:pPr marL="0" indent="0" algn="ctr">
              <a:buNone/>
            </a:pPr>
            <a:r>
              <a:rPr lang="en-US" dirty="0"/>
              <a:t>Unit 4, Chapter 12</a:t>
            </a:r>
          </a:p>
        </p:txBody>
      </p:sp>
      <p:sp>
        <p:nvSpPr>
          <p:cNvPr id="6" name="Text Placeholder 3">
            <a:extLst>
              <a:ext uri="{FF2B5EF4-FFF2-40B4-BE49-F238E27FC236}">
                <a16:creationId xmlns:a16="http://schemas.microsoft.com/office/drawing/2014/main" id="{E57A3CF8-45B2-6843-85BB-68EEC4A57A10}"/>
              </a:ext>
            </a:extLst>
          </p:cNvPr>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TX006126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137" y="838200"/>
            <a:ext cx="8229600" cy="533400"/>
          </a:xfrm>
        </p:spPr>
        <p:txBody>
          <a:bodyPr>
            <a:noAutofit/>
          </a:bodyPr>
          <a:lstStyle/>
          <a:p>
            <a:r>
              <a:rPr lang="en-US" sz="3000" dirty="0"/>
              <a:t>The Psalms: Catholic Prayers</a:t>
            </a:r>
          </a:p>
        </p:txBody>
      </p:sp>
      <p:sp>
        <p:nvSpPr>
          <p:cNvPr id="3" name="Content Placeholder 2"/>
          <p:cNvSpPr>
            <a:spLocks noGrp="1"/>
          </p:cNvSpPr>
          <p:nvPr>
            <p:ph idx="1"/>
          </p:nvPr>
        </p:nvSpPr>
        <p:spPr>
          <a:xfrm>
            <a:off x="842545" y="1371600"/>
            <a:ext cx="8149055" cy="4209731"/>
          </a:xfrm>
        </p:spPr>
        <p:txBody>
          <a:bodyPr>
            <a:normAutofit/>
          </a:bodyPr>
          <a:lstStyle/>
          <a:p>
            <a:pPr lvl="0"/>
            <a:r>
              <a:rPr lang="en-US" dirty="0"/>
              <a:t>proclaimed (ideally sung) in every Liturgy of the Word</a:t>
            </a:r>
          </a:p>
          <a:p>
            <a:pPr lvl="0"/>
            <a:r>
              <a:rPr lang="en-US" dirty="0"/>
              <a:t>a major part of the Liturgy of the Hours (also called the Divine Office)</a:t>
            </a:r>
          </a:p>
          <a:p>
            <a:pPr lvl="0"/>
            <a:r>
              <a:rPr lang="en-US" dirty="0"/>
              <a:t>can also be used for private, individual prayer</a:t>
            </a:r>
          </a:p>
          <a:p>
            <a:pPr lvl="0"/>
            <a:endParaRPr lang="en-US" dirty="0"/>
          </a:p>
        </p:txBody>
      </p:sp>
      <p:pic>
        <p:nvPicPr>
          <p:cNvPr id="5" name="Picture 4">
            <a:extLst>
              <a:ext uri="{FF2B5EF4-FFF2-40B4-BE49-F238E27FC236}">
                <a16:creationId xmlns:a16="http://schemas.microsoft.com/office/drawing/2014/main" id="{53321988-4FB9-D94E-85D3-AD708CC9D2FA}"/>
              </a:ext>
            </a:extLst>
          </p:cNvPr>
          <p:cNvPicPr>
            <a:picLocks noChangeAspect="1"/>
          </p:cNvPicPr>
          <p:nvPr/>
        </p:nvPicPr>
        <p:blipFill rotWithShape="1">
          <a:blip r:embed="rId3">
            <a:extLst>
              <a:ext uri="{28A0092B-C50C-407E-A947-70E740481C1C}">
                <a14:useLocalDpi xmlns:a14="http://schemas.microsoft.com/office/drawing/2010/main" val="0"/>
              </a:ext>
            </a:extLst>
          </a:blip>
          <a:srcRect t="15423" b="41111"/>
          <a:stretch/>
        </p:blipFill>
        <p:spPr>
          <a:xfrm>
            <a:off x="2595312" y="3286494"/>
            <a:ext cx="4110288" cy="2696697"/>
          </a:xfrm>
          <a:prstGeom prst="rect">
            <a:avLst/>
          </a:prstGeom>
        </p:spPr>
      </p:pic>
    </p:spTree>
    <p:extLst>
      <p:ext uri="{BB962C8B-B14F-4D97-AF65-F5344CB8AC3E}">
        <p14:creationId xmlns:p14="http://schemas.microsoft.com/office/powerpoint/2010/main" val="1774403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89446585-7FC9-4195-8201-F778D1BD03D3}"/>
              </a:ext>
            </a:extLst>
          </p:cNvPr>
          <p:cNvSpPr txBox="1">
            <a:spLocks/>
          </p:cNvSpPr>
          <p:nvPr/>
        </p:nvSpPr>
        <p:spPr>
          <a:xfrm>
            <a:off x="1028700" y="1447800"/>
            <a:ext cx="7086600" cy="990600"/>
          </a:xfrm>
          <a:prstGeom prst="rect">
            <a:avLst/>
          </a:prstGeom>
        </p:spPr>
        <p:txBody>
          <a:bodyP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r>
              <a:rPr lang="en-US" sz="3000" dirty="0"/>
              <a:t>Why was rebuilding </a:t>
            </a:r>
            <a:br>
              <a:rPr lang="en-US" sz="3000" dirty="0"/>
            </a:br>
            <a:r>
              <a:rPr lang="en-US" sz="3000" dirty="0"/>
              <a:t>the Temple so important?</a:t>
            </a:r>
            <a:br>
              <a:rPr lang="en-US" sz="3000" b="0" dirty="0"/>
            </a:br>
            <a:br>
              <a:rPr lang="en-US" dirty="0"/>
            </a:br>
            <a:r>
              <a:rPr lang="en-US" sz="3200" dirty="0"/>
              <a:t> </a:t>
            </a:r>
          </a:p>
        </p:txBody>
      </p:sp>
      <p:pic>
        <p:nvPicPr>
          <p:cNvPr id="5" name="Picture 4">
            <a:extLst>
              <a:ext uri="{FF2B5EF4-FFF2-40B4-BE49-F238E27FC236}">
                <a16:creationId xmlns:a16="http://schemas.microsoft.com/office/drawing/2014/main" id="{066E2C15-D3E1-4904-9D68-5A642AE25F1F}"/>
              </a:ext>
            </a:extLst>
          </p:cNvPr>
          <p:cNvPicPr>
            <a:picLocks noChangeAspect="1"/>
          </p:cNvPicPr>
          <p:nvPr/>
        </p:nvPicPr>
        <p:blipFill rotWithShape="1">
          <a:blip r:embed="rId3">
            <a:extLst>
              <a:ext uri="{28A0092B-C50C-407E-A947-70E740481C1C}">
                <a14:useLocalDpi xmlns:a14="http://schemas.microsoft.com/office/drawing/2010/main" val="0"/>
              </a:ext>
            </a:extLst>
          </a:blip>
          <a:srcRect l="7216" t="8786" r="5257" b="2416"/>
          <a:stretch/>
        </p:blipFill>
        <p:spPr>
          <a:xfrm>
            <a:off x="2057400" y="2638136"/>
            <a:ext cx="5196840" cy="3304164"/>
          </a:xfrm>
          <a:prstGeom prst="rect">
            <a:avLst/>
          </a:prstGeom>
        </p:spPr>
      </p:pic>
      <p:sp>
        <p:nvSpPr>
          <p:cNvPr id="6" name="Title 4">
            <a:extLst>
              <a:ext uri="{FF2B5EF4-FFF2-40B4-BE49-F238E27FC236}">
                <a16:creationId xmlns:a16="http://schemas.microsoft.com/office/drawing/2014/main" id="{7A8CC89C-A471-461D-A823-0171DFD8A51C}"/>
              </a:ext>
            </a:extLst>
          </p:cNvPr>
          <p:cNvSpPr txBox="1">
            <a:spLocks/>
          </p:cNvSpPr>
          <p:nvPr/>
        </p:nvSpPr>
        <p:spPr>
          <a:xfrm>
            <a:off x="609600" y="891539"/>
            <a:ext cx="8077200" cy="685800"/>
          </a:xfrm>
          <a:prstGeom prst="rect">
            <a:avLst/>
          </a:prstGeom>
        </p:spPr>
        <p:txBody>
          <a:bodyP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sz="2400" dirty="0"/>
              <a:t>Chapter Focus Question:</a:t>
            </a:r>
          </a:p>
        </p:txBody>
      </p:sp>
    </p:spTree>
    <p:extLst>
      <p:ext uri="{BB962C8B-B14F-4D97-AF65-F5344CB8AC3E}">
        <p14:creationId xmlns:p14="http://schemas.microsoft.com/office/powerpoint/2010/main" val="3840874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40A606E7-75B6-164A-994A-47F859CAFB11}"/>
              </a:ext>
            </a:extLst>
          </p:cNvPr>
          <p:cNvSpPr>
            <a:spLocks noGrp="1"/>
          </p:cNvSpPr>
          <p:nvPr>
            <p:ph idx="1"/>
          </p:nvPr>
        </p:nvSpPr>
        <p:spPr>
          <a:xfrm>
            <a:off x="906033" y="1752598"/>
            <a:ext cx="4876800" cy="3699933"/>
          </a:xfrm>
        </p:spPr>
        <p:txBody>
          <a:bodyPr>
            <a:normAutofit lnSpcReduction="10000"/>
          </a:bodyPr>
          <a:lstStyle/>
          <a:p>
            <a:pPr lvl="0"/>
            <a:r>
              <a:rPr lang="en-US" dirty="0"/>
              <a:t>537 BC: Cyrus of Persia conquers Babylon and allows the Israelites (now known as Jews) to return home. </a:t>
            </a:r>
          </a:p>
          <a:p>
            <a:pPr lvl="0"/>
            <a:r>
              <a:rPr lang="en-US" dirty="0"/>
              <a:t>Jewish Diaspora = Jews living outside of Israel/Judah  </a:t>
            </a:r>
          </a:p>
          <a:p>
            <a:pPr lvl="0"/>
            <a:r>
              <a:rPr lang="en-US" dirty="0"/>
              <a:t>Diaspora Jews worshipped in synagogues; the Jews returning to Jerusalem wanted to rebuild the Temple and worship there.  </a:t>
            </a:r>
          </a:p>
          <a:p>
            <a:pPr marL="0" indent="0">
              <a:buNone/>
            </a:pPr>
            <a:endParaRPr lang="en-US" sz="2000" dirty="0"/>
          </a:p>
          <a:p>
            <a:endParaRPr lang="en-US" sz="2000" dirty="0"/>
          </a:p>
          <a:p>
            <a:pPr marL="0" indent="0">
              <a:buNone/>
            </a:pPr>
            <a:endParaRPr lang="en-US" sz="2000" dirty="0"/>
          </a:p>
        </p:txBody>
      </p:sp>
      <p:pic>
        <p:nvPicPr>
          <p:cNvPr id="3" name="Picture 2">
            <a:extLst>
              <a:ext uri="{FF2B5EF4-FFF2-40B4-BE49-F238E27FC236}">
                <a16:creationId xmlns:a16="http://schemas.microsoft.com/office/drawing/2014/main" id="{AD007288-2FBB-5943-A013-4CDE16762E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9800" y="1568213"/>
            <a:ext cx="2703456" cy="4068701"/>
          </a:xfrm>
          <a:prstGeom prst="rect">
            <a:avLst/>
          </a:prstGeom>
        </p:spPr>
      </p:pic>
      <p:sp>
        <p:nvSpPr>
          <p:cNvPr id="4" name="Title 1">
            <a:extLst>
              <a:ext uri="{FF2B5EF4-FFF2-40B4-BE49-F238E27FC236}">
                <a16:creationId xmlns:a16="http://schemas.microsoft.com/office/drawing/2014/main" id="{CAE7990A-75B1-4B87-B800-DD5D7C080B3C}"/>
              </a:ext>
            </a:extLst>
          </p:cNvPr>
          <p:cNvSpPr>
            <a:spLocks noGrp="1"/>
          </p:cNvSpPr>
          <p:nvPr>
            <p:ph type="title"/>
          </p:nvPr>
        </p:nvSpPr>
        <p:spPr>
          <a:xfrm>
            <a:off x="457200" y="838200"/>
            <a:ext cx="8458200" cy="762000"/>
          </a:xfrm>
        </p:spPr>
        <p:txBody>
          <a:bodyPr>
            <a:normAutofit/>
          </a:bodyPr>
          <a:lstStyle/>
          <a:p>
            <a:r>
              <a:rPr lang="en-US" sz="3200" dirty="0"/>
              <a:t>The Babylonian Exile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458200" cy="762000"/>
          </a:xfrm>
        </p:spPr>
        <p:txBody>
          <a:bodyPr>
            <a:normAutofit/>
          </a:bodyPr>
          <a:lstStyle/>
          <a:p>
            <a:r>
              <a:rPr lang="en-US" sz="3200" dirty="0"/>
              <a:t>First and Second Chronicles</a:t>
            </a:r>
          </a:p>
        </p:txBody>
      </p:sp>
      <p:pic>
        <p:nvPicPr>
          <p:cNvPr id="4" name="Picture 3">
            <a:extLst>
              <a:ext uri="{FF2B5EF4-FFF2-40B4-BE49-F238E27FC236}">
                <a16:creationId xmlns:a16="http://schemas.microsoft.com/office/drawing/2014/main" id="{9FE4CE0C-7528-D04A-A7B0-366C024532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3000" y="2667000"/>
            <a:ext cx="3674534" cy="3674534"/>
          </a:xfrm>
          <a:prstGeom prst="rect">
            <a:avLst/>
          </a:prstGeom>
        </p:spPr>
      </p:pic>
      <p:sp>
        <p:nvSpPr>
          <p:cNvPr id="15" name="Content Placeholder 2">
            <a:extLst>
              <a:ext uri="{FF2B5EF4-FFF2-40B4-BE49-F238E27FC236}">
                <a16:creationId xmlns:a16="http://schemas.microsoft.com/office/drawing/2014/main" id="{88FBE786-EBF0-D641-AEFD-2DD80793DA4B}"/>
              </a:ext>
            </a:extLst>
          </p:cNvPr>
          <p:cNvSpPr>
            <a:spLocks noGrp="1"/>
          </p:cNvSpPr>
          <p:nvPr>
            <p:ph idx="1"/>
          </p:nvPr>
        </p:nvSpPr>
        <p:spPr>
          <a:xfrm>
            <a:off x="905933" y="1524000"/>
            <a:ext cx="7560733" cy="3238500"/>
          </a:xfrm>
        </p:spPr>
        <p:txBody>
          <a:bodyPr>
            <a:normAutofit/>
          </a:bodyPr>
          <a:lstStyle/>
          <a:p>
            <a:pPr lvl="0"/>
            <a:r>
              <a:rPr lang="en-US" dirty="0"/>
              <a:t>retell Israel’s history from the Creation of the world to the end of the exile</a:t>
            </a:r>
          </a:p>
          <a:p>
            <a:pPr lvl="0"/>
            <a:r>
              <a:rPr lang="en-US" dirty="0"/>
              <a:t>barely mention Moses or the Sinai Covenant</a:t>
            </a:r>
          </a:p>
          <a:p>
            <a:pPr lvl="0"/>
            <a:r>
              <a:rPr lang="en-US" dirty="0"/>
              <a:t>emphasize proper worship</a:t>
            </a:r>
            <a:br>
              <a:rPr lang="en-US" dirty="0"/>
            </a:br>
            <a:r>
              <a:rPr lang="en-US" dirty="0"/>
              <a:t>in the Jerusalem Temple</a:t>
            </a:r>
            <a:br>
              <a:rPr lang="en-US" dirty="0"/>
            </a:br>
            <a:r>
              <a:rPr lang="en-US" dirty="0"/>
              <a:t>as most important for a </a:t>
            </a:r>
            <a:br>
              <a:rPr lang="en-US" dirty="0"/>
            </a:br>
            <a:r>
              <a:rPr lang="en-US" dirty="0"/>
              <a:t>relationship with God</a:t>
            </a:r>
          </a:p>
          <a:p>
            <a:pPr lvl="0"/>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00100"/>
            <a:ext cx="8458200" cy="762000"/>
          </a:xfrm>
        </p:spPr>
        <p:txBody>
          <a:bodyPr>
            <a:normAutofit/>
          </a:bodyPr>
          <a:lstStyle/>
          <a:p>
            <a:r>
              <a:rPr lang="en-US" sz="3200" dirty="0"/>
              <a:t>The Temple: God’s Digs </a:t>
            </a:r>
          </a:p>
        </p:txBody>
      </p:sp>
      <p:sp>
        <p:nvSpPr>
          <p:cNvPr id="15" name="Content Placeholder 2">
            <a:extLst>
              <a:ext uri="{FF2B5EF4-FFF2-40B4-BE49-F238E27FC236}">
                <a16:creationId xmlns:a16="http://schemas.microsoft.com/office/drawing/2014/main" id="{88FBE786-EBF0-D641-AEFD-2DD80793DA4B}"/>
              </a:ext>
            </a:extLst>
          </p:cNvPr>
          <p:cNvSpPr>
            <a:spLocks noGrp="1"/>
          </p:cNvSpPr>
          <p:nvPr>
            <p:ph idx="1"/>
          </p:nvPr>
        </p:nvSpPr>
        <p:spPr>
          <a:xfrm>
            <a:off x="905933" y="1562100"/>
            <a:ext cx="4656667" cy="4229100"/>
          </a:xfrm>
        </p:spPr>
        <p:txBody>
          <a:bodyPr>
            <a:normAutofit/>
          </a:bodyPr>
          <a:lstStyle/>
          <a:p>
            <a:pPr lvl="0"/>
            <a:r>
              <a:rPr lang="en-US" dirty="0"/>
              <a:t>The Temple is exquisitely beautiful and covered in gold.</a:t>
            </a:r>
          </a:p>
          <a:p>
            <a:pPr lvl="0"/>
            <a:r>
              <a:rPr lang="en-US" dirty="0"/>
              <a:t>Only priests are allowed inside; the people offer sacrifices outside.</a:t>
            </a:r>
          </a:p>
          <a:p>
            <a:pPr lvl="0"/>
            <a:r>
              <a:rPr lang="en-US" dirty="0"/>
              <a:t>The Ark of Covenant is kept </a:t>
            </a:r>
            <a:br>
              <a:rPr lang="en-US" dirty="0"/>
            </a:br>
            <a:r>
              <a:rPr lang="en-US" dirty="0"/>
              <a:t>in the Holy of Holies.</a:t>
            </a:r>
          </a:p>
          <a:p>
            <a:pPr lvl="0"/>
            <a:r>
              <a:rPr lang="en-US" dirty="0"/>
              <a:t>Only the high priest enters </a:t>
            </a:r>
            <a:br>
              <a:rPr lang="en-US" dirty="0"/>
            </a:br>
            <a:r>
              <a:rPr lang="en-US" dirty="0"/>
              <a:t>the Holy of Holies once a year (on the Day of Atonement).</a:t>
            </a:r>
          </a:p>
          <a:p>
            <a:pPr lvl="0"/>
            <a:endParaRPr lang="en-US" dirty="0"/>
          </a:p>
        </p:txBody>
      </p:sp>
      <p:pic>
        <p:nvPicPr>
          <p:cNvPr id="5" name="Picture 4">
            <a:extLst>
              <a:ext uri="{FF2B5EF4-FFF2-40B4-BE49-F238E27FC236}">
                <a16:creationId xmlns:a16="http://schemas.microsoft.com/office/drawing/2014/main" id="{4ECED379-871F-364B-A51C-7AC1712CA157}"/>
              </a:ext>
            </a:extLst>
          </p:cNvPr>
          <p:cNvPicPr>
            <a:picLocks noChangeAspect="1"/>
          </p:cNvPicPr>
          <p:nvPr/>
        </p:nvPicPr>
        <p:blipFill rotWithShape="1">
          <a:blip r:embed="rId3">
            <a:extLst>
              <a:ext uri="{28A0092B-C50C-407E-A947-70E740481C1C}">
                <a14:useLocalDpi xmlns:a14="http://schemas.microsoft.com/office/drawing/2010/main" val="0"/>
              </a:ext>
            </a:extLst>
          </a:blip>
          <a:srcRect l="17002" t="18581" r="26996" b="19948"/>
          <a:stretch/>
        </p:blipFill>
        <p:spPr>
          <a:xfrm>
            <a:off x="5126418" y="914400"/>
            <a:ext cx="3840480" cy="5394960"/>
          </a:xfrm>
          <a:prstGeom prst="rect">
            <a:avLst/>
          </a:prstGeom>
        </p:spPr>
      </p:pic>
    </p:spTree>
    <p:extLst>
      <p:ext uri="{BB962C8B-B14F-4D97-AF65-F5344CB8AC3E}">
        <p14:creationId xmlns:p14="http://schemas.microsoft.com/office/powerpoint/2010/main" val="1339745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857250"/>
            <a:ext cx="8458200" cy="762000"/>
          </a:xfrm>
        </p:spPr>
        <p:txBody>
          <a:bodyPr>
            <a:normAutofit/>
          </a:bodyPr>
          <a:lstStyle/>
          <a:p>
            <a:r>
              <a:rPr lang="en-US" sz="3200" dirty="0"/>
              <a:t>Rebuilding: A Daunting Task </a:t>
            </a:r>
          </a:p>
        </p:txBody>
      </p:sp>
      <p:sp>
        <p:nvSpPr>
          <p:cNvPr id="15" name="Content Placeholder 2">
            <a:extLst>
              <a:ext uri="{FF2B5EF4-FFF2-40B4-BE49-F238E27FC236}">
                <a16:creationId xmlns:a16="http://schemas.microsoft.com/office/drawing/2014/main" id="{88FBE786-EBF0-D641-AEFD-2DD80793DA4B}"/>
              </a:ext>
            </a:extLst>
          </p:cNvPr>
          <p:cNvSpPr>
            <a:spLocks noGrp="1"/>
          </p:cNvSpPr>
          <p:nvPr>
            <p:ph idx="1"/>
          </p:nvPr>
        </p:nvSpPr>
        <p:spPr>
          <a:xfrm>
            <a:off x="4953000" y="1695450"/>
            <a:ext cx="3733800" cy="4305300"/>
          </a:xfrm>
        </p:spPr>
        <p:txBody>
          <a:bodyPr>
            <a:normAutofit/>
          </a:bodyPr>
          <a:lstStyle/>
          <a:p>
            <a:pPr lvl="0"/>
            <a:r>
              <a:rPr lang="en-US" dirty="0"/>
              <a:t>rubble and physical destruction</a:t>
            </a:r>
          </a:p>
          <a:p>
            <a:pPr lvl="0"/>
            <a:r>
              <a:rPr lang="en-US" dirty="0"/>
              <a:t>opposition and challenges from other groups, including Samaritans</a:t>
            </a:r>
          </a:p>
          <a:p>
            <a:pPr lvl="0"/>
            <a:r>
              <a:rPr lang="en-US" dirty="0"/>
              <a:t>rebuilding themselves as a faith community and reclaiming their identity as the Jewish People</a:t>
            </a:r>
          </a:p>
          <a:p>
            <a:pPr marL="0" lvl="0" indent="0">
              <a:buNone/>
            </a:pPr>
            <a:endParaRPr lang="en-US" dirty="0"/>
          </a:p>
        </p:txBody>
      </p:sp>
      <p:pic>
        <p:nvPicPr>
          <p:cNvPr id="5" name="Picture 4">
            <a:extLst>
              <a:ext uri="{FF2B5EF4-FFF2-40B4-BE49-F238E27FC236}">
                <a16:creationId xmlns:a16="http://schemas.microsoft.com/office/drawing/2014/main" id="{D82E9216-EBEF-0341-88E2-6B48A018A2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689" y="1758950"/>
            <a:ext cx="4024807" cy="2825750"/>
          </a:xfrm>
          <a:prstGeom prst="rect">
            <a:avLst/>
          </a:prstGeom>
        </p:spPr>
      </p:pic>
    </p:spTree>
    <p:extLst>
      <p:ext uri="{BB962C8B-B14F-4D97-AF65-F5344CB8AC3E}">
        <p14:creationId xmlns:p14="http://schemas.microsoft.com/office/powerpoint/2010/main" val="37115274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8482263" cy="533400"/>
          </a:xfrm>
        </p:spPr>
        <p:txBody>
          <a:bodyPr>
            <a:noAutofit/>
          </a:bodyPr>
          <a:lstStyle/>
          <a:p>
            <a:r>
              <a:rPr lang="en-US" sz="2900" dirty="0"/>
              <a:t>Ezra and Nehemiah: The People and the Books </a:t>
            </a:r>
          </a:p>
        </p:txBody>
      </p:sp>
      <p:sp>
        <p:nvSpPr>
          <p:cNvPr id="11" name="Content Placeholder 2">
            <a:extLst>
              <a:ext uri="{FF2B5EF4-FFF2-40B4-BE49-F238E27FC236}">
                <a16:creationId xmlns:a16="http://schemas.microsoft.com/office/drawing/2014/main" id="{AE76A40E-AB85-034A-B0D5-047B2237C82F}"/>
              </a:ext>
            </a:extLst>
          </p:cNvPr>
          <p:cNvSpPr txBox="1">
            <a:spLocks/>
          </p:cNvSpPr>
          <p:nvPr/>
        </p:nvSpPr>
        <p:spPr>
          <a:xfrm>
            <a:off x="838200" y="1338780"/>
            <a:ext cx="7893029" cy="475722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a:t>Ezra </a:t>
            </a:r>
            <a:r>
              <a:rPr lang="en-US" sz="2000" b="1" dirty="0"/>
              <a:t>(the person):  </a:t>
            </a:r>
          </a:p>
          <a:p>
            <a:pPr lvl="0"/>
            <a:r>
              <a:rPr lang="en-US" dirty="0"/>
              <a:t>a scribe and priest assigned by the Persian king </a:t>
            </a:r>
            <a:br>
              <a:rPr lang="en-US" dirty="0"/>
            </a:br>
            <a:r>
              <a:rPr lang="en-US" dirty="0"/>
              <a:t>to lead the Jews</a:t>
            </a:r>
          </a:p>
          <a:p>
            <a:pPr lvl="0"/>
            <a:r>
              <a:rPr lang="en-US" dirty="0"/>
              <a:t>concerned about Jews intermarrying with other groups—fears that the </a:t>
            </a:r>
            <a:br>
              <a:rPr lang="en-US" dirty="0"/>
            </a:br>
            <a:r>
              <a:rPr lang="en-US" dirty="0"/>
              <a:t>Jewish faith will be </a:t>
            </a:r>
            <a:br>
              <a:rPr lang="en-US" dirty="0"/>
            </a:br>
            <a:r>
              <a:rPr lang="en-US" dirty="0"/>
              <a:t>watered down</a:t>
            </a:r>
          </a:p>
          <a:p>
            <a:pPr lvl="0"/>
            <a:r>
              <a:rPr lang="en-US" dirty="0"/>
              <a:t>orders Jewish men who </a:t>
            </a:r>
            <a:br>
              <a:rPr lang="en-US" dirty="0"/>
            </a:br>
            <a:r>
              <a:rPr lang="en-US" dirty="0"/>
              <a:t>have married those of </a:t>
            </a:r>
            <a:br>
              <a:rPr lang="en-US" dirty="0"/>
            </a:br>
            <a:r>
              <a:rPr lang="en-US" dirty="0"/>
              <a:t>other faiths to abandon </a:t>
            </a:r>
            <a:br>
              <a:rPr lang="en-US" dirty="0"/>
            </a:br>
            <a:r>
              <a:rPr lang="en-US" dirty="0"/>
              <a:t>wives and children </a:t>
            </a:r>
          </a:p>
          <a:p>
            <a:pPr marL="0" lvl="0" indent="0">
              <a:buNone/>
            </a:pPr>
            <a:endParaRPr lang="en-US" dirty="0"/>
          </a:p>
        </p:txBody>
      </p:sp>
      <p:pic>
        <p:nvPicPr>
          <p:cNvPr id="4" name="Picture 3">
            <a:extLst>
              <a:ext uri="{FF2B5EF4-FFF2-40B4-BE49-F238E27FC236}">
                <a16:creationId xmlns:a16="http://schemas.microsoft.com/office/drawing/2014/main" id="{B7AC7D29-E5E1-1E4E-A0B3-5B57BC6E062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400" y="3278212"/>
            <a:ext cx="4091496" cy="2970187"/>
          </a:xfrm>
          <a:prstGeom prst="rect">
            <a:avLst/>
          </a:prstGeom>
        </p:spPr>
      </p:pic>
    </p:spTree>
    <p:extLst>
      <p:ext uri="{BB962C8B-B14F-4D97-AF65-F5344CB8AC3E}">
        <p14:creationId xmlns:p14="http://schemas.microsoft.com/office/powerpoint/2010/main" val="35071232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AE76A40E-AB85-034A-B0D5-047B2237C82F}"/>
              </a:ext>
            </a:extLst>
          </p:cNvPr>
          <p:cNvSpPr txBox="1">
            <a:spLocks/>
          </p:cNvSpPr>
          <p:nvPr/>
        </p:nvSpPr>
        <p:spPr>
          <a:xfrm>
            <a:off x="914400" y="990600"/>
            <a:ext cx="4267200" cy="3200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a:t>Nehemiah </a:t>
            </a:r>
            <a:r>
              <a:rPr lang="en-US" sz="2000" b="1" dirty="0"/>
              <a:t>(the person):</a:t>
            </a:r>
          </a:p>
          <a:p>
            <a:pPr lvl="0"/>
            <a:r>
              <a:rPr lang="en-US" dirty="0"/>
              <a:t>Jewish leader who leaves the royal court in Persia to become governor of Judah</a:t>
            </a:r>
          </a:p>
          <a:p>
            <a:pPr lvl="0"/>
            <a:r>
              <a:rPr lang="en-US" dirty="0"/>
              <a:t>successfully oversees rebuilding Jerusalem’s city walls</a:t>
            </a:r>
          </a:p>
        </p:txBody>
      </p:sp>
      <p:pic>
        <p:nvPicPr>
          <p:cNvPr id="5" name="Picture 4">
            <a:extLst>
              <a:ext uri="{FF2B5EF4-FFF2-40B4-BE49-F238E27FC236}">
                <a16:creationId xmlns:a16="http://schemas.microsoft.com/office/drawing/2014/main" id="{902A4A51-8008-6E40-97FD-590AD17456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1600" y="1143000"/>
            <a:ext cx="3531552" cy="2590800"/>
          </a:xfrm>
          <a:prstGeom prst="rect">
            <a:avLst/>
          </a:prstGeom>
        </p:spPr>
      </p:pic>
      <p:sp>
        <p:nvSpPr>
          <p:cNvPr id="3" name="TextBox 2">
            <a:extLst>
              <a:ext uri="{FF2B5EF4-FFF2-40B4-BE49-F238E27FC236}">
                <a16:creationId xmlns:a16="http://schemas.microsoft.com/office/drawing/2014/main" id="{1E072F9D-5730-435B-BA36-BEE268F6CF02}"/>
              </a:ext>
            </a:extLst>
          </p:cNvPr>
          <p:cNvSpPr txBox="1"/>
          <p:nvPr/>
        </p:nvSpPr>
        <p:spPr bwMode="auto">
          <a:xfrm>
            <a:off x="927100" y="3897630"/>
            <a:ext cx="6248400" cy="1969770"/>
          </a:xfrm>
          <a:prstGeom prst="rect">
            <a:avLst/>
          </a:prstGeom>
          <a:noFill/>
          <a:ln w="9525">
            <a:noFill/>
            <a:miter lim="800000"/>
            <a:headEnd/>
            <a:tailEnd/>
          </a:ln>
        </p:spPr>
        <p:txBody>
          <a:bodyPr wrap="square" rtlCol="0">
            <a:spAutoFit/>
          </a:bodyPr>
          <a:lstStyle/>
          <a:p>
            <a:r>
              <a:rPr lang="en-US" sz="2400" b="1" dirty="0">
                <a:latin typeface="Arial" panose="020B0604020202020204" pitchFamily="34" charset="0"/>
                <a:cs typeface="Arial" panose="020B0604020202020204" pitchFamily="34" charset="0"/>
              </a:rPr>
              <a:t>Ezra and Nehemiah </a:t>
            </a:r>
            <a:r>
              <a:rPr lang="en-US" sz="2000" b="1" dirty="0">
                <a:latin typeface="Arial" panose="020B0604020202020204" pitchFamily="34" charset="0"/>
                <a:cs typeface="Arial" panose="020B0604020202020204" pitchFamily="34" charset="0"/>
              </a:rPr>
              <a:t>(the books):</a:t>
            </a:r>
          </a:p>
          <a:p>
            <a:pPr marL="342900" lvl="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originally one book </a:t>
            </a:r>
          </a:p>
          <a:p>
            <a:pPr marL="342900" lvl="0" indent="-342900">
              <a:buFont typeface="Arial" panose="020B0604020202020204" pitchFamily="34" charset="0"/>
              <a:buChar char="•"/>
            </a:pPr>
            <a:r>
              <a:rPr lang="en-US" sz="2400" dirty="0">
                <a:latin typeface="Arial" panose="020B0604020202020204" pitchFamily="34" charset="0"/>
                <a:cs typeface="Arial" panose="020B0604020202020204" pitchFamily="34" charset="0"/>
              </a:rPr>
              <a:t>may have been written by the same author as First and Second Chronicles </a:t>
            </a:r>
            <a:r>
              <a:rPr lang="en-US" dirty="0">
                <a:latin typeface="Arial" panose="020B0604020202020204" pitchFamily="34" charset="0"/>
                <a:cs typeface="Arial" panose="020B0604020202020204" pitchFamily="34" charset="0"/>
              </a:rPr>
              <a:t>(“The Chronicler”)</a:t>
            </a:r>
          </a:p>
          <a:p>
            <a:endParaRPr lang="en-US" sz="800" b="1" dirty="0">
              <a:solidFill>
                <a:schemeClr val="bg1">
                  <a:lumMod val="65000"/>
                </a:schemeClr>
              </a:solidFill>
            </a:endParaRPr>
          </a:p>
        </p:txBody>
      </p:sp>
    </p:spTree>
    <p:extLst>
      <p:ext uri="{BB962C8B-B14F-4D97-AF65-F5344CB8AC3E}">
        <p14:creationId xmlns:p14="http://schemas.microsoft.com/office/powerpoint/2010/main" val="16860760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137" y="838200"/>
            <a:ext cx="8229600" cy="533400"/>
          </a:xfrm>
        </p:spPr>
        <p:txBody>
          <a:bodyPr>
            <a:noAutofit/>
          </a:bodyPr>
          <a:lstStyle/>
          <a:p>
            <a:r>
              <a:rPr lang="en-US" sz="3000" dirty="0"/>
              <a:t>The Psalms: Israel’s Hymnal</a:t>
            </a:r>
          </a:p>
        </p:txBody>
      </p:sp>
      <p:sp>
        <p:nvSpPr>
          <p:cNvPr id="3" name="Content Placeholder 2"/>
          <p:cNvSpPr>
            <a:spLocks noGrp="1"/>
          </p:cNvSpPr>
          <p:nvPr>
            <p:ph idx="1"/>
          </p:nvPr>
        </p:nvSpPr>
        <p:spPr>
          <a:xfrm>
            <a:off x="842545" y="1505269"/>
            <a:ext cx="8149055" cy="4209731"/>
          </a:xfrm>
        </p:spPr>
        <p:txBody>
          <a:bodyPr>
            <a:normAutofit/>
          </a:bodyPr>
          <a:lstStyle/>
          <a:p>
            <a:pPr lvl="0"/>
            <a:r>
              <a:rPr lang="en-US" dirty="0"/>
              <a:t>used by Jews in Temple worship</a:t>
            </a:r>
          </a:p>
          <a:p>
            <a:pPr lvl="0"/>
            <a:r>
              <a:rPr lang="en-US" dirty="0"/>
              <a:t>grouped into categories:</a:t>
            </a:r>
          </a:p>
          <a:p>
            <a:pPr lvl="1"/>
            <a:r>
              <a:rPr lang="en-US" dirty="0"/>
              <a:t>praise</a:t>
            </a:r>
          </a:p>
          <a:p>
            <a:pPr lvl="1"/>
            <a:r>
              <a:rPr lang="en-US" dirty="0"/>
              <a:t>lament or petition</a:t>
            </a:r>
          </a:p>
          <a:p>
            <a:pPr lvl="1"/>
            <a:r>
              <a:rPr lang="en-US" dirty="0"/>
              <a:t>wisdom </a:t>
            </a:r>
          </a:p>
          <a:p>
            <a:pPr lvl="1"/>
            <a:r>
              <a:rPr lang="en-US" dirty="0"/>
              <a:t>liturgical </a:t>
            </a:r>
          </a:p>
          <a:p>
            <a:pPr lvl="1"/>
            <a:r>
              <a:rPr lang="en-US" dirty="0"/>
              <a:t>historical</a:t>
            </a:r>
          </a:p>
          <a:p>
            <a:pPr lvl="0"/>
            <a:endParaRPr lang="en-US" dirty="0"/>
          </a:p>
        </p:txBody>
      </p:sp>
      <p:pic>
        <p:nvPicPr>
          <p:cNvPr id="6" name="Picture 5">
            <a:extLst>
              <a:ext uri="{FF2B5EF4-FFF2-40B4-BE49-F238E27FC236}">
                <a16:creationId xmlns:a16="http://schemas.microsoft.com/office/drawing/2014/main" id="{186A417D-58AA-0048-9B8B-969DEE44E74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9997"/>
          <a:stretch/>
        </p:blipFill>
        <p:spPr>
          <a:xfrm>
            <a:off x="4796255" y="2514600"/>
            <a:ext cx="3505200" cy="3663837"/>
          </a:xfrm>
          <a:prstGeom prst="rect">
            <a:avLst/>
          </a:prstGeom>
        </p:spPr>
      </p:pic>
    </p:spTree>
    <p:extLst>
      <p:ext uri="{BB962C8B-B14F-4D97-AF65-F5344CB8AC3E}">
        <p14:creationId xmlns:p14="http://schemas.microsoft.com/office/powerpoint/2010/main" val="3523978707"/>
      </p:ext>
    </p:extLst>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LIC Presentation template</Template>
  <TotalTime>853</TotalTime>
  <Words>595</Words>
  <Application>Microsoft Office PowerPoint</Application>
  <PresentationFormat>On-screen Show (4:3)</PresentationFormat>
  <Paragraphs>74</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LIC Presentation template</vt:lpstr>
      <vt:lpstr>Rebuilding Jerusalem and the Temple</vt:lpstr>
      <vt:lpstr>PowerPoint Presentation</vt:lpstr>
      <vt:lpstr>The Babylonian Exile</vt:lpstr>
      <vt:lpstr>First and Second Chronicles</vt:lpstr>
      <vt:lpstr>The Temple: God’s Digs </vt:lpstr>
      <vt:lpstr>Rebuilding: A Daunting Task </vt:lpstr>
      <vt:lpstr>Ezra and Nehemiah: The People and the Books </vt:lpstr>
      <vt:lpstr>PowerPoint Presentation</vt:lpstr>
      <vt:lpstr>The Psalms: Israel’s Hymnal</vt:lpstr>
      <vt:lpstr>The Psalms: Catholic Prayers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Brooke Saron</cp:lastModifiedBy>
  <cp:revision>99</cp:revision>
  <dcterms:created xsi:type="dcterms:W3CDTF">2011-01-10T17:35:40Z</dcterms:created>
  <dcterms:modified xsi:type="dcterms:W3CDTF">2019-02-15T15:25:37Z</dcterms:modified>
</cp:coreProperties>
</file>